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78" r:id="rId2"/>
    <p:sldId id="276" r:id="rId3"/>
    <p:sldId id="277" r:id="rId4"/>
    <p:sldId id="279" r:id="rId5"/>
    <p:sldId id="280" r:id="rId6"/>
    <p:sldId id="281" r:id="rId7"/>
    <p:sldId id="282" r:id="rId8"/>
    <p:sldId id="284" r:id="rId9"/>
    <p:sldId id="286" r:id="rId10"/>
    <p:sldId id="283" r:id="rId11"/>
    <p:sldId id="273" r:id="rId12"/>
  </p:sldIdLst>
  <p:sldSz cx="12192000" cy="6858000"/>
  <p:notesSz cx="6858000" cy="9144000"/>
  <p:embeddedFontLst>
    <p:embeddedFont>
      <p:font typeface="Lato Black" panose="020F0502020204030203" pitchFamily="34" charset="0"/>
      <p:bold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E33"/>
    <a:srgbClr val="E9542C"/>
    <a:srgbClr val="F68A1F"/>
    <a:srgbClr val="FD39FD"/>
    <a:srgbClr val="59595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50" y="21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84C18-51FD-4F51-997C-0608C4047085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5368D-72B5-487A-BAAD-F915D7EF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FBBA-937C-99D3-2736-1D2C1FE6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82BE1D-F508-BA6B-2C67-D117F23D4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822CD-A13B-A5C4-A6C5-B9B88F71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6B393-C13F-3054-5DBA-D79326621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364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49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4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6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22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BCB3C-D5EC-02FA-2F6C-26FF827D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C4824-404E-6553-3B6A-961577922B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6600" y="4810259"/>
            <a:ext cx="2836199" cy="429131"/>
          </a:xfrm>
        </p:spPr>
        <p:txBody>
          <a:bodyPr>
            <a:noAutofit/>
          </a:bodyPr>
          <a:lstStyle/>
          <a:p>
            <a:r>
              <a:rPr lang="es-ES" sz="2400" dirty="0" err="1">
                <a:solidFill>
                  <a:srgbClr val="FD39FD"/>
                </a:solidFill>
              </a:rPr>
              <a:t>ITAcademy</a:t>
            </a:r>
            <a:endParaRPr lang="id-ID" sz="2400" dirty="0">
              <a:solidFill>
                <a:srgbClr val="FD39F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F0870-C1ED-ACC6-9CD0-F72145D3D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b="1" dirty="0"/>
              <a:t>Perfil del cliente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CD926-C5FE-7385-D4B0-AC2F576BC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¿</a:t>
            </a:r>
            <a:r>
              <a:rPr lang="en-US" sz="1600" dirty="0" err="1"/>
              <a:t>Cuáles</a:t>
            </a:r>
            <a:r>
              <a:rPr lang="en-US" sz="1600" dirty="0"/>
              <a:t> son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perfiles</a:t>
            </a:r>
            <a:r>
              <a:rPr lang="en-US" sz="1600" dirty="0"/>
              <a:t> </a:t>
            </a:r>
            <a:r>
              <a:rPr lang="en-US" sz="1600" dirty="0" err="1"/>
              <a:t>demográficos</a:t>
            </a:r>
            <a:r>
              <a:rPr lang="en-US" sz="1600" dirty="0"/>
              <a:t> que </a:t>
            </a:r>
            <a:r>
              <a:rPr lang="en-US" sz="1600" dirty="0" err="1"/>
              <a:t>muestran</a:t>
            </a:r>
            <a:r>
              <a:rPr lang="en-US" sz="1600" dirty="0"/>
              <a:t> mayor </a:t>
            </a:r>
            <a:r>
              <a:rPr lang="en-US" sz="1600" dirty="0" err="1"/>
              <a:t>propensión</a:t>
            </a:r>
            <a:r>
              <a:rPr lang="en-US" sz="1600" dirty="0"/>
              <a:t> a </a:t>
            </a:r>
            <a:r>
              <a:rPr lang="en-US" sz="1600" dirty="0" err="1"/>
              <a:t>contratar</a:t>
            </a:r>
            <a:r>
              <a:rPr lang="en-US" sz="1600" dirty="0"/>
              <a:t> </a:t>
            </a:r>
            <a:r>
              <a:rPr lang="en-US" sz="1600" dirty="0" err="1"/>
              <a:t>productos</a:t>
            </a:r>
            <a:r>
              <a:rPr lang="en-US" sz="1600" dirty="0"/>
              <a:t> </a:t>
            </a:r>
            <a:r>
              <a:rPr lang="en-US" sz="1600" dirty="0" err="1"/>
              <a:t>financieros</a:t>
            </a:r>
            <a:r>
              <a:rPr lang="en-US" sz="1600" dirty="0"/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0528FA-92FD-7A17-B7DC-19F515AA2CB5}"/>
              </a:ext>
            </a:extLst>
          </p:cNvPr>
          <p:cNvSpPr/>
          <p:nvPr/>
        </p:nvSpPr>
        <p:spPr>
          <a:xfrm>
            <a:off x="8075054" y="1571223"/>
            <a:ext cx="2897745" cy="657357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F68A1F"/>
                </a:solidFill>
              </a:rPr>
              <a:t>BANK</a:t>
            </a:r>
            <a:r>
              <a:rPr lang="es-ES" sz="2800" dirty="0"/>
              <a:t> Marketing</a:t>
            </a:r>
          </a:p>
        </p:txBody>
      </p:sp>
    </p:spTree>
    <p:extLst>
      <p:ext uri="{BB962C8B-B14F-4D97-AF65-F5344CB8AC3E}">
        <p14:creationId xmlns:p14="http://schemas.microsoft.com/office/powerpoint/2010/main" val="135078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B856B-BAF5-6C29-5D29-A7A0BEB5C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56B15A-F9AC-C397-497C-DE80B8557E7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2A36659E-3855-6C1E-6581-D1FC560ACFF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4E2183-95D3-CFD0-3739-4AAFCAB8EE5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E225402A-0B1B-F7B7-1C69-699B114451C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8AF98AC6-FEE9-9398-B33C-5F6683A2034B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63FCB3A5-4884-E520-BFB6-4DDD0EEFDB7A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Solteros</a:t>
            </a:r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GB" sz="2400" b="1" dirty="0" err="1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educación</a:t>
            </a:r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dirty="0" err="1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terciaria</a:t>
            </a:r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y balance </a:t>
            </a:r>
            <a:r>
              <a:rPr lang="en-GB" sz="2400" b="1" dirty="0" err="1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positivo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27FC0222-1606-F09B-3632-338DFE842371}"/>
              </a:ext>
            </a:extLst>
          </p:cNvPr>
          <p:cNvSpPr/>
          <p:nvPr/>
        </p:nvSpPr>
        <p:spPr>
          <a:xfrm>
            <a:off x="8065147" y="2328532"/>
            <a:ext cx="3181739" cy="190004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Al segmentar por solteros con educación terciaria y balance positivo, vemos incrementarse considerablemente el porcentaje de depósito en todos los trabajos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Es especialmente destacable el aumento en los empleados domésticos, obreros, autónomos y técnicos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FB061512-A4A3-FB36-F7EB-E1B56B398704}"/>
              </a:ext>
            </a:extLst>
          </p:cNvPr>
          <p:cNvCxnSpPr>
            <a:cxnSpLocks/>
          </p:cNvCxnSpPr>
          <p:nvPr/>
        </p:nvCxnSpPr>
        <p:spPr>
          <a:xfrm rot="10800000">
            <a:off x="7091266" y="2724539"/>
            <a:ext cx="769781" cy="21460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6E2EE61B-E263-14AE-EB5D-0ACDFA86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13" y="1324364"/>
            <a:ext cx="6168303" cy="42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0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b="1" dirty="0"/>
              <a:t>Gracias</a:t>
            </a:r>
            <a:endParaRPr lang="id-ID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6251" y="3315280"/>
            <a:ext cx="3733800" cy="64712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Pon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Tu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nombre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Por Orden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Alfabético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Apellido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br>
              <a:rPr lang="en-US" dirty="0">
                <a:solidFill>
                  <a:srgbClr val="0070C0"/>
                </a:solidFill>
                <a:latin typeface="+mn-lt"/>
              </a:rPr>
            </a:br>
            <a:endParaRPr lang="en-US" dirty="0">
              <a:solidFill>
                <a:srgbClr val="0070C0"/>
              </a:solidFill>
              <a:latin typeface="+mn-lt"/>
            </a:endParaRPr>
          </a:p>
          <a:p>
            <a:r>
              <a:rPr lang="en-US" dirty="0">
                <a:solidFill>
                  <a:srgbClr val="0070C0"/>
                </a:solidFill>
                <a:latin typeface="+mn-lt"/>
              </a:rPr>
              <a:t>…… , …..,Damián Molini,……,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B3E6D9-2B29-4CF7-8CD9-CC7BB29C774E}"/>
              </a:ext>
            </a:extLst>
          </p:cNvPr>
          <p:cNvSpPr/>
          <p:nvPr/>
        </p:nvSpPr>
        <p:spPr>
          <a:xfrm>
            <a:off x="1088266" y="1538467"/>
            <a:ext cx="2131452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latin typeface="Proxima Nova" panose="02000506030000020004"/>
              </a:rPr>
              <a:t>GRUP-</a:t>
            </a:r>
            <a:r>
              <a:rPr lang="es-ES" sz="3600" dirty="0">
                <a:solidFill>
                  <a:srgbClr val="F68A1F"/>
                </a:solidFill>
                <a:latin typeface="Proxima Nova" panose="02000506030000020004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2475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00BF56F-5F67-8250-5935-3FC65A30B0B8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Panorama general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27011580-71DB-B95D-5031-B2BA6B900F0D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4E16D30D-D7C4-9B19-31AE-8B480D947E05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80F7E97-A5D0-DAF1-27D3-9970D1B5E5DE}"/>
              </a:ext>
            </a:extLst>
          </p:cNvPr>
          <p:cNvSpPr/>
          <p:nvPr/>
        </p:nvSpPr>
        <p:spPr>
          <a:xfrm>
            <a:off x="1575770" y="4574802"/>
            <a:ext cx="3676279" cy="12667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Los porcentajes de depósitos más altos se observan en menores de 30 y mayores de 60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Los grupos de edades más frecuentes, entre 30 y 60 años, no alcanzan el 50% de conversión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17E38FD2-7054-3DA4-5118-BEB451C598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51745" y="388631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8F0E3360-A24F-0C0B-B566-0CBBD71149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74454" y="3888647"/>
            <a:ext cx="570064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3">
            <a:extLst>
              <a:ext uri="{FF2B5EF4-FFF2-40B4-BE49-F238E27FC236}">
                <a16:creationId xmlns:a16="http://schemas.microsoft.com/office/drawing/2014/main" id="{A133524D-6592-8DD1-270F-8688671F15BE}"/>
              </a:ext>
            </a:extLst>
          </p:cNvPr>
          <p:cNvSpPr/>
          <p:nvPr/>
        </p:nvSpPr>
        <p:spPr>
          <a:xfrm>
            <a:off x="6188850" y="4574803"/>
            <a:ext cx="4102815" cy="123523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Estudiantes, jubilados y desempleados tienen los porcentajes de conversión más altos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Management se encuentra en el cuarto puesto en porcentaje de depósitos con un 51%, y en el primer puesto en valores absolutos (1301 depósitos)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A4A8C197-8F45-382D-B53A-3F9F9271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17" y="1047968"/>
            <a:ext cx="9389256" cy="26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AF5DA63-78B1-B85C-B596-92CB9FA50F67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FC39E96E-0051-0A42-1D9B-E839ED03D75D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E803A1C3-7DEA-FB8A-0D54-E4FBC21B23E3}"/>
              </a:ext>
            </a:extLst>
          </p:cNvPr>
          <p:cNvSpPr/>
          <p:nvPr/>
        </p:nvSpPr>
        <p:spPr>
          <a:xfrm>
            <a:off x="1173558" y="4478240"/>
            <a:ext cx="3098247" cy="55594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Mayor conversión: educación terciaria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C03B8964-7BA6-D69F-65A1-9B057BEF06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01628" y="3843086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B84C0420-5377-E2AE-BEFF-84EA58A1507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17148" y="3869265"/>
            <a:ext cx="546603" cy="41720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5C483C41-B808-67E8-D4B1-1D5D7B8FD1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26888" y="3864285"/>
            <a:ext cx="546603" cy="41720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23">
            <a:extLst>
              <a:ext uri="{FF2B5EF4-FFF2-40B4-BE49-F238E27FC236}">
                <a16:creationId xmlns:a16="http://schemas.microsoft.com/office/drawing/2014/main" id="{9C118BB0-99B3-9627-DB03-876245E708B0}"/>
              </a:ext>
            </a:extLst>
          </p:cNvPr>
          <p:cNvSpPr/>
          <p:nvPr/>
        </p:nvSpPr>
        <p:spPr>
          <a:xfrm>
            <a:off x="4546876" y="4456137"/>
            <a:ext cx="3098247" cy="55594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Mayor conversión: personas solteras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64A4EF1A-58A5-BBA8-B81A-5F3595BAD875}"/>
              </a:ext>
            </a:extLst>
          </p:cNvPr>
          <p:cNvSpPr/>
          <p:nvPr/>
        </p:nvSpPr>
        <p:spPr>
          <a:xfrm>
            <a:off x="8061283" y="4456138"/>
            <a:ext cx="2825792" cy="55594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Mayor conversión: balance positivo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25BFFEFE-A669-A395-09EA-E82D704E6D23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Panorama general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51A6A7-6C83-7873-F2DD-09BF7930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61" y="1019683"/>
            <a:ext cx="100107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42B82-4B0D-9530-5156-31954BC9A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909A88A-85F2-0F71-3B44-F1D3F18BBD04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23C794FD-8EAE-D435-216F-DD2B89332C15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FD2D05-BFB7-80C8-2E5C-60E46A2C69F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D6F91E7-A7EE-43B7-6DAE-D0B4F23F4C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318FD6C8-D32B-7028-485B-6C2C94D61A59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9596850-1F76-A5F8-6DCB-384FF500B60F}"/>
              </a:ext>
            </a:extLst>
          </p:cNvPr>
          <p:cNvSpPr/>
          <p:nvPr/>
        </p:nvSpPr>
        <p:spPr>
          <a:xfrm>
            <a:off x="1621722" y="4758618"/>
            <a:ext cx="3272997" cy="16903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menores de 30, emprendedores y empleados domésticos pasan de los últimos puestos a los primeros.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Los autónomos mejoran en 17 puntos su conversión, </a:t>
            </a:r>
            <a:r>
              <a:rPr lang="es-ES" sz="1200" dirty="0" err="1">
                <a:solidFill>
                  <a:schemeClr val="tx1"/>
                </a:solidFill>
              </a:rPr>
              <a:t>management</a:t>
            </a:r>
            <a:r>
              <a:rPr lang="es-ES" sz="1200" dirty="0">
                <a:solidFill>
                  <a:schemeClr val="tx1"/>
                </a:solidFill>
              </a:rPr>
              <a:t> 15 puntos y técnicos 13.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01C2091B-FF89-994C-EE8F-51E6E12DF2A9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Grupos de edad y trabajo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42A022BF-98FE-2504-DA1A-AEECC33E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728" y="1017998"/>
            <a:ext cx="4747500" cy="370497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3912ACC-52F9-9A96-100E-DC6753DD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19" y="1060734"/>
            <a:ext cx="4747500" cy="3699557"/>
          </a:xfrm>
          <a:prstGeom prst="rect">
            <a:avLst/>
          </a:prstGeom>
        </p:spPr>
      </p:pic>
      <p:sp>
        <p:nvSpPr>
          <p:cNvPr id="36" name="Rectangle: Rounded Corners 23">
            <a:extLst>
              <a:ext uri="{FF2B5EF4-FFF2-40B4-BE49-F238E27FC236}">
                <a16:creationId xmlns:a16="http://schemas.microsoft.com/office/drawing/2014/main" id="{194557B9-BF64-D448-F1E4-57A09D71B47C}"/>
              </a:ext>
            </a:extLst>
          </p:cNvPr>
          <p:cNvSpPr/>
          <p:nvPr/>
        </p:nvSpPr>
        <p:spPr>
          <a:xfrm>
            <a:off x="7297282" y="4926563"/>
            <a:ext cx="3181739" cy="7015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mayores de 60, además de empleados domésticos y emprendedores, vemos un aumento de más de 30 puntos en </a:t>
            </a:r>
            <a:r>
              <a:rPr lang="es-ES" sz="1200" dirty="0" err="1">
                <a:solidFill>
                  <a:schemeClr val="tx1"/>
                </a:solidFill>
              </a:rPr>
              <a:t>management</a:t>
            </a:r>
            <a:r>
              <a:rPr lang="es-ES" sz="1200" dirty="0">
                <a:solidFill>
                  <a:schemeClr val="tx1"/>
                </a:solidFill>
              </a:rPr>
              <a:t>, autónomos y técnicos.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B9689CC-2574-44E2-62B6-79F57DFEC211}"/>
              </a:ext>
            </a:extLst>
          </p:cNvPr>
          <p:cNvSpPr/>
          <p:nvPr/>
        </p:nvSpPr>
        <p:spPr>
          <a:xfrm>
            <a:off x="4441374" y="1811966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0B25B53-33CA-76DE-6AD8-27957E9B0B16}"/>
              </a:ext>
            </a:extLst>
          </p:cNvPr>
          <p:cNvSpPr/>
          <p:nvPr/>
        </p:nvSpPr>
        <p:spPr>
          <a:xfrm>
            <a:off x="4864570" y="1505884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C9FBB37-170B-F1A6-93D3-2FDA494171E1}"/>
              </a:ext>
            </a:extLst>
          </p:cNvPr>
          <p:cNvSpPr/>
          <p:nvPr/>
        </p:nvSpPr>
        <p:spPr>
          <a:xfrm>
            <a:off x="7941267" y="1519950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7961C74-A9E6-0E31-D3AE-2C2E0BB44F8A}"/>
              </a:ext>
            </a:extLst>
          </p:cNvPr>
          <p:cNvSpPr/>
          <p:nvPr/>
        </p:nvSpPr>
        <p:spPr>
          <a:xfrm>
            <a:off x="8739145" y="1664129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EDF678B-BED1-073C-4187-DDCF44A94DAC}"/>
              </a:ext>
            </a:extLst>
          </p:cNvPr>
          <p:cNvSpPr/>
          <p:nvPr/>
        </p:nvSpPr>
        <p:spPr>
          <a:xfrm>
            <a:off x="9140359" y="1726869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49477EE-8F30-3D8C-263C-8B2317AFEDD9}"/>
              </a:ext>
            </a:extLst>
          </p:cNvPr>
          <p:cNvSpPr/>
          <p:nvPr/>
        </p:nvSpPr>
        <p:spPr>
          <a:xfrm>
            <a:off x="9947686" y="1899259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EA2A80-BC07-74F7-3157-312DDA205BBA}"/>
              </a:ext>
            </a:extLst>
          </p:cNvPr>
          <p:cNvSpPr/>
          <p:nvPr/>
        </p:nvSpPr>
        <p:spPr>
          <a:xfrm>
            <a:off x="10363202" y="1904312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E39589B-58F9-075E-98C3-A6D671135B46}"/>
              </a:ext>
            </a:extLst>
          </p:cNvPr>
          <p:cNvSpPr/>
          <p:nvPr/>
        </p:nvSpPr>
        <p:spPr>
          <a:xfrm>
            <a:off x="7508327" y="1441245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8670B93-361A-BC0B-7760-D1FC295A4AF6}"/>
              </a:ext>
            </a:extLst>
          </p:cNvPr>
          <p:cNvSpPr/>
          <p:nvPr/>
        </p:nvSpPr>
        <p:spPr>
          <a:xfrm>
            <a:off x="2428826" y="1519952"/>
            <a:ext cx="391883" cy="2869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CA82309-1D20-8315-4DE5-A132DAA765EF}"/>
              </a:ext>
            </a:extLst>
          </p:cNvPr>
          <p:cNvSpPr/>
          <p:nvPr/>
        </p:nvSpPr>
        <p:spPr>
          <a:xfrm>
            <a:off x="3212592" y="1638184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B1C850-BA9D-FAE8-638C-734AC6AF9BE1}"/>
              </a:ext>
            </a:extLst>
          </p:cNvPr>
          <p:cNvSpPr/>
          <p:nvPr/>
        </p:nvSpPr>
        <p:spPr>
          <a:xfrm>
            <a:off x="3641727" y="1753179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35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25BF-3D1B-5263-DE1C-77133DD6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5350E7-C01D-BF86-8B58-2DF09D9E752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AE3D0B10-BC16-4CA5-E87F-06C747F48315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CD252-5787-16E8-A751-FB3BA0A4F304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ACF9845-FB34-1009-C19C-43AB9A37EE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3F0EC6B-9744-204D-793A-235D6644DAE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BD934E58-38BB-81C9-1963-1F6D1FBA76C7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Estudiantes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4DFE3A-6231-FB2D-11BD-6609C68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022576"/>
            <a:ext cx="8343900" cy="3114675"/>
          </a:xfrm>
          <a:prstGeom prst="rect">
            <a:avLst/>
          </a:prstGeom>
        </p:spPr>
      </p:pic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27E8B650-4C73-1772-E9AF-9FC0FCF5669F}"/>
              </a:ext>
            </a:extLst>
          </p:cNvPr>
          <p:cNvSpPr/>
          <p:nvPr/>
        </p:nvSpPr>
        <p:spPr>
          <a:xfrm>
            <a:off x="1924050" y="4822662"/>
            <a:ext cx="3181739" cy="8145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Las tasas de depósito son más altas en estudiantes entre 18 y 30 años.</a:t>
            </a:r>
          </a:p>
        </p:txBody>
      </p:sp>
      <p:cxnSp>
        <p:nvCxnSpPr>
          <p:cNvPr id="2" name="Conector: angular 1">
            <a:extLst>
              <a:ext uri="{FF2B5EF4-FFF2-40B4-BE49-F238E27FC236}">
                <a16:creationId xmlns:a16="http://schemas.microsoft.com/office/drawing/2014/main" id="{087390C1-59F4-0663-3E66-80D32841D6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92514" y="4128216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81AD25ED-4E24-F1E4-570A-2B82D74958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55376" y="412821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BAEBA15B-B806-F4BA-923B-6E55DB5DEEEC}"/>
              </a:ext>
            </a:extLst>
          </p:cNvPr>
          <p:cNvSpPr/>
          <p:nvPr/>
        </p:nvSpPr>
        <p:spPr>
          <a:xfrm>
            <a:off x="6528543" y="4823014"/>
            <a:ext cx="3181739" cy="81450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 mayoría de los depósitos provienen de estudiantes solteros, y principalmente con educación secundaria.</a:t>
            </a:r>
          </a:p>
        </p:txBody>
      </p:sp>
    </p:spTree>
    <p:extLst>
      <p:ext uri="{BB962C8B-B14F-4D97-AF65-F5344CB8AC3E}">
        <p14:creationId xmlns:p14="http://schemas.microsoft.com/office/powerpoint/2010/main" val="90447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E9C7C-37E2-3CDE-DBC4-9B06E4D5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D7ECE0E-BC86-2C30-1A66-F556FAE2A494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B221AE-4B0E-91EF-B3C3-13C8BEE68FF7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90F047-41CF-21FD-C73A-47203F79EF2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EDA820BD-34C0-A02D-4264-6FE454C0426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8DEE8C25-86F7-1032-72BC-954C0A467EB6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9AF58E79-5455-7513-6E9E-E4153324676B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Jubilados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F11B9333-B053-C1C4-652E-4C96486F9624}"/>
              </a:ext>
            </a:extLst>
          </p:cNvPr>
          <p:cNvSpPr/>
          <p:nvPr/>
        </p:nvSpPr>
        <p:spPr>
          <a:xfrm>
            <a:off x="1924050" y="4822661"/>
            <a:ext cx="3181739" cy="11675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Las tasas de depósito más altas se encuentran a partir de los 60 años.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 mayor cantidad de depósitos en valores absolutos lo han hecho personas de entre 60 y 70 años.</a:t>
            </a:r>
          </a:p>
        </p:txBody>
      </p:sp>
      <p:cxnSp>
        <p:nvCxnSpPr>
          <p:cNvPr id="2" name="Conector: angular 1">
            <a:extLst>
              <a:ext uri="{FF2B5EF4-FFF2-40B4-BE49-F238E27FC236}">
                <a16:creationId xmlns:a16="http://schemas.microsoft.com/office/drawing/2014/main" id="{8E682FD6-89F8-1853-5F64-FF7CE59A22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92514" y="4128216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5C9EF2CC-39AF-9B7A-9963-40A88C71A1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55376" y="412821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F0A675C3-904A-7C12-16FF-DD0866339DB0}"/>
              </a:ext>
            </a:extLst>
          </p:cNvPr>
          <p:cNvSpPr/>
          <p:nvPr/>
        </p:nvSpPr>
        <p:spPr>
          <a:xfrm>
            <a:off x="6528543" y="4823014"/>
            <a:ext cx="3181739" cy="11672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 mayoría de los depósitos provienen de jubilados casados o divorciados.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Quienes tienen una educación terciaria muestran una mayor tasa de conversión.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CCDB1-2643-6DEC-BB24-19AB5C9A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11760"/>
            <a:ext cx="85534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F1051-D518-2ECC-4FFE-A79FAA9D5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DCD97DA-EB77-E622-1EFE-5BABDBFC50D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C4F6A4FB-DF2B-609D-4B9D-C9821CB0528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D11D97-13ED-489F-AB28-938B0839873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0AB9343A-0234-FD5E-D9CB-3A92809B4EB8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88CEB0A-0E44-019C-3FC4-32C402DAE9B8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2195B78A-D56C-9DB8-31F3-B39EA14CA1F2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Desempleados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8663C28C-F12F-FA11-A16B-507C3AA141A3}"/>
              </a:ext>
            </a:extLst>
          </p:cNvPr>
          <p:cNvSpPr/>
          <p:nvPr/>
        </p:nvSpPr>
        <p:spPr>
          <a:xfrm>
            <a:off x="1006097" y="4769188"/>
            <a:ext cx="3181739" cy="11675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El porcentaje de depósitos supera el 50 % en todas las edades, con las tasas más elevadas en personas menores de 30 y mayores de 60.</a:t>
            </a:r>
          </a:p>
        </p:txBody>
      </p:sp>
      <p:cxnSp>
        <p:nvCxnSpPr>
          <p:cNvPr id="2" name="Conector: angular 1">
            <a:extLst>
              <a:ext uri="{FF2B5EF4-FFF2-40B4-BE49-F238E27FC236}">
                <a16:creationId xmlns:a16="http://schemas.microsoft.com/office/drawing/2014/main" id="{D8349158-A8F4-756A-FAD4-64A95A48824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12051" y="4199236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454ABC95-EF02-3028-BEC3-28FB773D87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28892" y="419923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0756F164-FC1F-C550-941A-A3E5662B2EBB}"/>
              </a:ext>
            </a:extLst>
          </p:cNvPr>
          <p:cNvSpPr/>
          <p:nvPr/>
        </p:nvSpPr>
        <p:spPr>
          <a:xfrm>
            <a:off x="5293413" y="4773640"/>
            <a:ext cx="3181739" cy="145483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Hay mayor propensión a contratar un depósito en desempleados solteros.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Quienes tienen una educación terciaria están por encima del 60% de conversión, mientras que las personas solteras con una educación primaria superan el 70%.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2DCAE9-0DA3-F769-51AF-AFCCE88F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9" y="1079355"/>
            <a:ext cx="8478002" cy="30666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5BA898-9379-F3E4-27D4-7F33CFC5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21" y="1543022"/>
            <a:ext cx="2387452" cy="1885978"/>
          </a:xfrm>
          <a:prstGeom prst="rect">
            <a:avLst/>
          </a:prstGeom>
        </p:spPr>
      </p:pic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4FFD9D74-54B0-2CDF-753F-8CF18F2D619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68609" y="4155148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3DBF8DDB-EE83-701A-2174-6FE5D79D5681}"/>
              </a:ext>
            </a:extLst>
          </p:cNvPr>
          <p:cNvSpPr/>
          <p:nvPr/>
        </p:nvSpPr>
        <p:spPr>
          <a:xfrm>
            <a:off x="8892073" y="4825986"/>
            <a:ext cx="2539428" cy="88327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El balance anual bancario de las personas desempleadas es un factor muy influyente en la contratación del depósito.</a:t>
            </a:r>
          </a:p>
        </p:txBody>
      </p:sp>
    </p:spTree>
    <p:extLst>
      <p:ext uri="{BB962C8B-B14F-4D97-AF65-F5344CB8AC3E}">
        <p14:creationId xmlns:p14="http://schemas.microsoft.com/office/powerpoint/2010/main" val="11245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8AADB-0F87-C96A-552D-E9FB5701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D5D9359-445C-B018-8921-EA50D39322FD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A04D8FD-1B95-C5E7-A799-2444B7035879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1E754F-09FA-1CE8-D965-F8CE59F9E5C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0E5717A-3796-0438-3B01-E9295BB513B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A50783D8-27A3-1908-A9AB-01C741264902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AFF50960-6ECD-6A1B-0E4E-FF6CAA76867B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civil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5F11F985-C40B-F55D-8B65-12793AE03C91}"/>
              </a:ext>
            </a:extLst>
          </p:cNvPr>
          <p:cNvSpPr/>
          <p:nvPr/>
        </p:nvSpPr>
        <p:spPr>
          <a:xfrm>
            <a:off x="1006097" y="4769188"/>
            <a:ext cx="3181739" cy="133371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Las personas solteras suelen tener un mayor porcentaje de conversión en la mayoría de las franjas etarias.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Las personas casadas o divorciadas aumentan drásticamente su contratación de depósitos a partir de los 60 años.</a:t>
            </a:r>
          </a:p>
        </p:txBody>
      </p:sp>
      <p:cxnSp>
        <p:nvCxnSpPr>
          <p:cNvPr id="2" name="Conector: angular 1">
            <a:extLst>
              <a:ext uri="{FF2B5EF4-FFF2-40B4-BE49-F238E27FC236}">
                <a16:creationId xmlns:a16="http://schemas.microsoft.com/office/drawing/2014/main" id="{C4F09CFD-2B09-0E69-8077-CE74E6086D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91296" y="417497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5B7A3A20-E34F-4217-8179-DB3DA50965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7132" y="4179816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08D49579-F957-9FB0-1D40-670A85C5B689}"/>
              </a:ext>
            </a:extLst>
          </p:cNvPr>
          <p:cNvSpPr/>
          <p:nvPr/>
        </p:nvSpPr>
        <p:spPr>
          <a:xfrm>
            <a:off x="7094173" y="4899869"/>
            <a:ext cx="2539428" cy="88327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todos los trabajos las personas solteras convierten más, excepto en el caso de los jubilados.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BC2CF7-583C-82E3-1E0A-80A781E5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821054"/>
            <a:ext cx="97821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7F641-6068-D2F0-1885-F04B6554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129A451-1C90-C671-689E-4D61AE68F0B2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21048029-7409-AEFD-274E-E16E761BBD00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CE29D3-E10E-6064-4324-2D42C80B50F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BF739DD-F135-73F1-6F6B-2C228A4D8BA0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2D6F6CE1-2BAB-9FBD-426A-08E10F52FEF3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EEBFCE09-600B-CDB5-D641-620F83EA5A93}"/>
              </a:ext>
            </a:extLst>
          </p:cNvPr>
          <p:cNvSpPr txBox="1"/>
          <p:nvPr/>
        </p:nvSpPr>
        <p:spPr>
          <a:xfrm>
            <a:off x="506746" y="359389"/>
            <a:ext cx="1118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Nivel </a:t>
            </a:r>
            <a:r>
              <a:rPr lang="en-GB" sz="2400" b="1" dirty="0" err="1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educativo</a:t>
            </a:r>
            <a:endParaRPr lang="en-GB" sz="2400" b="1" dirty="0">
              <a:solidFill>
                <a:schemeClr val="accent1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124AB3F-1540-C38D-7663-8AA1D7E6A220}"/>
              </a:ext>
            </a:extLst>
          </p:cNvPr>
          <p:cNvSpPr/>
          <p:nvPr/>
        </p:nvSpPr>
        <p:spPr>
          <a:xfrm>
            <a:off x="1006097" y="4769188"/>
            <a:ext cx="3181739" cy="133371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En términos generales, las personas con un nivel educativo terciario tienen un porcentaje de depósito mayor en las diferentes franjas etarias</a:t>
            </a:r>
          </a:p>
        </p:txBody>
      </p:sp>
      <p:cxnSp>
        <p:nvCxnSpPr>
          <p:cNvPr id="2" name="Conector: angular 1">
            <a:extLst>
              <a:ext uri="{FF2B5EF4-FFF2-40B4-BE49-F238E27FC236}">
                <a16:creationId xmlns:a16="http://schemas.microsoft.com/office/drawing/2014/main" id="{14BBCB2C-8C82-CF15-11EC-B4115A86AF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91296" y="4174975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CDE62149-4D0F-6A11-E29A-92607F3093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7132" y="4142492"/>
            <a:ext cx="528075" cy="51673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CF1A63FC-BEA4-FBA4-C705-C9326DA72AA6}"/>
              </a:ext>
            </a:extLst>
          </p:cNvPr>
          <p:cNvSpPr/>
          <p:nvPr/>
        </p:nvSpPr>
        <p:spPr>
          <a:xfrm>
            <a:off x="6830455" y="4693493"/>
            <a:ext cx="3253476" cy="146478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También en todos los trabajos hay mejor conversión en personas con terciario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</a:rPr>
              <a:t>Solo en estudiantes el nivel secundario y primario es superior, pero el porcentaje de depósito del nivel terciario sigue siendo muy alto (71%)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84E6D-893E-125D-A9C7-9A964652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58" y="1049051"/>
            <a:ext cx="9858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8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806</Words>
  <Application>Microsoft Office PowerPoint</Application>
  <PresentationFormat>Panorámica</PresentationFormat>
  <Paragraphs>80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 Black</vt:lpstr>
      <vt:lpstr>Proxima Nova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Damian Molini</cp:lastModifiedBy>
  <cp:revision>85</cp:revision>
  <dcterms:created xsi:type="dcterms:W3CDTF">2020-09-29T07:20:24Z</dcterms:created>
  <dcterms:modified xsi:type="dcterms:W3CDTF">2024-10-11T18:09:20Z</dcterms:modified>
</cp:coreProperties>
</file>